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Glacial Indifference Bold" pitchFamily="2" charset="0"/>
      <p:regular r:id="rId13"/>
      <p:bold r:id="rId14"/>
    </p:embeddedFont>
    <p:embeddedFont>
      <p:font typeface="HK Grotesk" pitchFamily="2" charset="77"/>
      <p:regular r:id="rId15"/>
    </p:embeddedFont>
    <p:embeddedFont>
      <p:font typeface="HK Grotesk Bold" pitchFamily="2" charset="77"/>
      <p:regular r:id="rId16"/>
      <p:bold r:id="rId17"/>
    </p:embeddedFont>
    <p:embeddedFont>
      <p:font typeface="HK Grotesk Italics" pitchFamily="2" charset="77"/>
      <p:regular r:id="rId18"/>
      <p:italic r:id="rId19"/>
    </p:embeddedFont>
    <p:embeddedFont>
      <p:font typeface="Montserrat Bold" pitchFamily="2" charset="77"/>
      <p:regular r:id="rId20"/>
      <p:bold r:id="rId21"/>
    </p:embeddedFont>
    <p:embeddedFont>
      <p:font typeface="Poppins" pitchFamily="2" charset="77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8" autoAdjust="0"/>
    <p:restoredTop sz="94549" autoAdjust="0"/>
  </p:normalViewPr>
  <p:slideViewPr>
    <p:cSldViewPr>
      <p:cViewPr varScale="1">
        <p:scale>
          <a:sx n="81" d="100"/>
          <a:sy n="81" d="100"/>
        </p:scale>
        <p:origin x="22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irudh Unni" userId="4321c809f96b337f" providerId="LiveId" clId="{82C62DCC-BD82-47B6-88CC-C1C604AA46B6}"/>
    <pc:docChg chg="custSel modSld">
      <pc:chgData name="Anirudh Unni" userId="4321c809f96b337f" providerId="LiveId" clId="{82C62DCC-BD82-47B6-88CC-C1C604AA46B6}" dt="2025-08-29T11:12:12.811" v="5" actId="20577"/>
      <pc:docMkLst>
        <pc:docMk/>
      </pc:docMkLst>
      <pc:sldChg chg="addSp delSp modSp mod">
        <pc:chgData name="Anirudh Unni" userId="4321c809f96b337f" providerId="LiveId" clId="{82C62DCC-BD82-47B6-88CC-C1C604AA46B6}" dt="2025-08-29T11:11:49.337" v="3" actId="1076"/>
        <pc:sldMkLst>
          <pc:docMk/>
          <pc:sldMk cId="0" sldId="262"/>
        </pc:sldMkLst>
        <pc:spChg chg="mod">
          <ac:chgData name="Anirudh Unni" userId="4321c809f96b337f" providerId="LiveId" clId="{82C62DCC-BD82-47B6-88CC-C1C604AA46B6}" dt="2025-08-29T11:11:49.337" v="3" actId="1076"/>
          <ac:spMkLst>
            <pc:docMk/>
            <pc:sldMk cId="0" sldId="262"/>
            <ac:spMk id="8" creationId="{E7362FE5-D68F-BA6C-1C2E-29DBB44C0BFA}"/>
          </ac:spMkLst>
        </pc:spChg>
        <pc:picChg chg="add del mod">
          <ac:chgData name="Anirudh Unni" userId="4321c809f96b337f" providerId="LiveId" clId="{82C62DCC-BD82-47B6-88CC-C1C604AA46B6}" dt="2025-08-29T11:11:42.748" v="2" actId="21"/>
          <ac:picMkLst>
            <pc:docMk/>
            <pc:sldMk cId="0" sldId="262"/>
            <ac:picMk id="11" creationId="{08ADB66C-F5F0-E769-4135-2D3DBAD15943}"/>
          </ac:picMkLst>
        </pc:picChg>
      </pc:sldChg>
      <pc:sldChg chg="modSp mod">
        <pc:chgData name="Anirudh Unni" userId="4321c809f96b337f" providerId="LiveId" clId="{82C62DCC-BD82-47B6-88CC-C1C604AA46B6}" dt="2025-08-29T11:12:12.811" v="5" actId="20577"/>
        <pc:sldMkLst>
          <pc:docMk/>
          <pc:sldMk cId="0" sldId="263"/>
        </pc:sldMkLst>
        <pc:spChg chg="mod">
          <ac:chgData name="Anirudh Unni" userId="4321c809f96b337f" providerId="LiveId" clId="{82C62DCC-BD82-47B6-88CC-C1C604AA46B6}" dt="2025-08-29T11:12:09.647" v="4" actId="20577"/>
          <ac:spMkLst>
            <pc:docMk/>
            <pc:sldMk cId="0" sldId="263"/>
            <ac:spMk id="3" creationId="{00000000-0000-0000-0000-000000000000}"/>
          </ac:spMkLst>
        </pc:spChg>
        <pc:spChg chg="mod">
          <ac:chgData name="Anirudh Unni" userId="4321c809f96b337f" providerId="LiveId" clId="{82C62DCC-BD82-47B6-88CC-C1C604AA46B6}" dt="2025-08-29T11:12:12.811" v="5" actId="20577"/>
          <ac:spMkLst>
            <pc:docMk/>
            <pc:sldMk cId="0" sldId="263"/>
            <ac:spMk id="11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806888" y="-3273956"/>
            <a:ext cx="14432366" cy="13560956"/>
          </a:xfrm>
          <a:custGeom>
            <a:avLst/>
            <a:gdLst/>
            <a:ahLst/>
            <a:cxnLst/>
            <a:rect l="l" t="t" r="r" b="b"/>
            <a:pathLst>
              <a:path w="14432366" h="13560956">
                <a:moveTo>
                  <a:pt x="0" y="0"/>
                </a:moveTo>
                <a:lnTo>
                  <a:pt x="14432366" y="0"/>
                </a:lnTo>
                <a:lnTo>
                  <a:pt x="14432366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079" b="-2507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351200" y="3047601"/>
            <a:ext cx="10893045" cy="3102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44"/>
              </a:lnSpc>
            </a:pPr>
            <a:r>
              <a:rPr lang="en-US" sz="7207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IMAGE CLASSIFICATION USING CNN AND TRANSFER LEARNING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33553" y="6372667"/>
            <a:ext cx="12528338" cy="382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i="1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By: Anirudh Unni, Natalia Dominguez and Zahory Vasquez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54005" y="-450964"/>
            <a:ext cx="18442005" cy="10737964"/>
          </a:xfrm>
          <a:custGeom>
            <a:avLst/>
            <a:gdLst/>
            <a:ahLst/>
            <a:cxnLst/>
            <a:rect l="l" t="t" r="r" b="b"/>
            <a:pathLst>
              <a:path w="18442005" h="10737964">
                <a:moveTo>
                  <a:pt x="0" y="0"/>
                </a:moveTo>
                <a:lnTo>
                  <a:pt x="18442005" y="0"/>
                </a:lnTo>
                <a:lnTo>
                  <a:pt x="18442005" y="10737964"/>
                </a:lnTo>
                <a:lnTo>
                  <a:pt x="0" y="1073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8159" b="-416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817564" y="3750970"/>
            <a:ext cx="3106615" cy="613557"/>
          </a:xfrm>
          <a:custGeom>
            <a:avLst/>
            <a:gdLst/>
            <a:ahLst/>
            <a:cxnLst/>
            <a:rect l="l" t="t" r="r" b="b"/>
            <a:pathLst>
              <a:path w="3106615" h="613557">
                <a:moveTo>
                  <a:pt x="0" y="0"/>
                </a:moveTo>
                <a:lnTo>
                  <a:pt x="3106615" y="0"/>
                </a:lnTo>
                <a:lnTo>
                  <a:pt x="3106615" y="613556"/>
                </a:lnTo>
                <a:lnTo>
                  <a:pt x="0" y="6135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04314" y="4757842"/>
            <a:ext cx="3106615" cy="613557"/>
          </a:xfrm>
          <a:custGeom>
            <a:avLst/>
            <a:gdLst/>
            <a:ahLst/>
            <a:cxnLst/>
            <a:rect l="l" t="t" r="r" b="b"/>
            <a:pathLst>
              <a:path w="3106615" h="613557">
                <a:moveTo>
                  <a:pt x="0" y="0"/>
                </a:moveTo>
                <a:lnTo>
                  <a:pt x="3106615" y="0"/>
                </a:lnTo>
                <a:lnTo>
                  <a:pt x="3106615" y="613557"/>
                </a:lnTo>
                <a:lnTo>
                  <a:pt x="0" y="6135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504314" y="3750970"/>
            <a:ext cx="3106615" cy="1406007"/>
            <a:chOff x="0" y="0"/>
            <a:chExt cx="4142154" cy="1874676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4142154" cy="1874676"/>
              <a:chOff x="0" y="0"/>
              <a:chExt cx="1554321" cy="70346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554321" cy="703462"/>
              </a:xfrm>
              <a:custGeom>
                <a:avLst/>
                <a:gdLst/>
                <a:ahLst/>
                <a:cxnLst/>
                <a:rect l="l" t="t" r="r" b="b"/>
                <a:pathLst>
                  <a:path w="1554321" h="703462">
                    <a:moveTo>
                      <a:pt x="109651" y="0"/>
                    </a:moveTo>
                    <a:lnTo>
                      <a:pt x="1444669" y="0"/>
                    </a:lnTo>
                    <a:cubicBezTo>
                      <a:pt x="1505228" y="0"/>
                      <a:pt x="1554321" y="49093"/>
                      <a:pt x="1554321" y="109651"/>
                    </a:cubicBezTo>
                    <a:lnTo>
                      <a:pt x="1554321" y="593810"/>
                    </a:lnTo>
                    <a:cubicBezTo>
                      <a:pt x="1554321" y="622892"/>
                      <a:pt x="1542768" y="650782"/>
                      <a:pt x="1522204" y="671346"/>
                    </a:cubicBezTo>
                    <a:cubicBezTo>
                      <a:pt x="1501641" y="691909"/>
                      <a:pt x="1473751" y="703462"/>
                      <a:pt x="1444669" y="703462"/>
                    </a:cubicBezTo>
                    <a:lnTo>
                      <a:pt x="109651" y="703462"/>
                    </a:lnTo>
                    <a:cubicBezTo>
                      <a:pt x="80570" y="703462"/>
                      <a:pt x="52680" y="691909"/>
                      <a:pt x="32116" y="671346"/>
                    </a:cubicBezTo>
                    <a:cubicBezTo>
                      <a:pt x="11553" y="650782"/>
                      <a:pt x="0" y="622892"/>
                      <a:pt x="0" y="593810"/>
                    </a:cubicBezTo>
                    <a:lnTo>
                      <a:pt x="0" y="109651"/>
                    </a:lnTo>
                    <a:cubicBezTo>
                      <a:pt x="0" y="80570"/>
                      <a:pt x="11553" y="52680"/>
                      <a:pt x="32116" y="32116"/>
                    </a:cubicBezTo>
                    <a:cubicBezTo>
                      <a:pt x="52680" y="11553"/>
                      <a:pt x="80570" y="0"/>
                      <a:pt x="109651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57150"/>
                <a:ext cx="1554321" cy="760612"/>
              </a:xfrm>
              <a:prstGeom prst="rect">
                <a:avLst/>
              </a:prstGeom>
            </p:spPr>
            <p:txBody>
              <a:bodyPr lIns="27015" tIns="27015" rIns="27015" bIns="27015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423043" y="682418"/>
              <a:ext cx="3296068" cy="4070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99"/>
                </a:lnSpc>
                <a:spcBef>
                  <a:spcPct val="0"/>
                </a:spcBef>
              </a:pPr>
              <a:r>
                <a:rPr lang="en-US" sz="1857" b="1">
                  <a:solidFill>
                    <a:srgbClr val="0C7A6D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MobileNetV2.1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04314" y="7552458"/>
            <a:ext cx="9849661" cy="1620429"/>
            <a:chOff x="0" y="0"/>
            <a:chExt cx="13132881" cy="2160572"/>
          </a:xfrm>
        </p:grpSpPr>
        <p:sp>
          <p:nvSpPr>
            <p:cNvPr id="12" name="Freeform 12"/>
            <p:cNvSpPr/>
            <p:nvPr/>
          </p:nvSpPr>
          <p:spPr>
            <a:xfrm>
              <a:off x="0" y="1342497"/>
              <a:ext cx="4142154" cy="818075"/>
            </a:xfrm>
            <a:custGeom>
              <a:avLst/>
              <a:gdLst/>
              <a:ahLst/>
              <a:cxnLst/>
              <a:rect l="l" t="t" r="r" b="b"/>
              <a:pathLst>
                <a:path w="4142154" h="818075">
                  <a:moveTo>
                    <a:pt x="0" y="0"/>
                  </a:moveTo>
                  <a:lnTo>
                    <a:pt x="4142154" y="0"/>
                  </a:lnTo>
                  <a:lnTo>
                    <a:pt x="4142154" y="818075"/>
                  </a:lnTo>
                  <a:lnTo>
                    <a:pt x="0" y="818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" name="Group 13"/>
            <p:cNvGrpSpPr/>
            <p:nvPr/>
          </p:nvGrpSpPr>
          <p:grpSpPr>
            <a:xfrm>
              <a:off x="0" y="0"/>
              <a:ext cx="4142154" cy="1880654"/>
              <a:chOff x="0" y="0"/>
              <a:chExt cx="1554321" cy="70570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554321" cy="705705"/>
              </a:xfrm>
              <a:custGeom>
                <a:avLst/>
                <a:gdLst/>
                <a:ahLst/>
                <a:cxnLst/>
                <a:rect l="l" t="t" r="r" b="b"/>
                <a:pathLst>
                  <a:path w="1554321" h="705705">
                    <a:moveTo>
                      <a:pt x="109651" y="0"/>
                    </a:moveTo>
                    <a:lnTo>
                      <a:pt x="1444669" y="0"/>
                    </a:lnTo>
                    <a:cubicBezTo>
                      <a:pt x="1505228" y="0"/>
                      <a:pt x="1554321" y="49093"/>
                      <a:pt x="1554321" y="109651"/>
                    </a:cubicBezTo>
                    <a:lnTo>
                      <a:pt x="1554321" y="596054"/>
                    </a:lnTo>
                    <a:cubicBezTo>
                      <a:pt x="1554321" y="625135"/>
                      <a:pt x="1542768" y="653025"/>
                      <a:pt x="1522204" y="673589"/>
                    </a:cubicBezTo>
                    <a:cubicBezTo>
                      <a:pt x="1501641" y="694153"/>
                      <a:pt x="1473751" y="705705"/>
                      <a:pt x="1444669" y="705705"/>
                    </a:cubicBezTo>
                    <a:lnTo>
                      <a:pt x="109651" y="705705"/>
                    </a:lnTo>
                    <a:cubicBezTo>
                      <a:pt x="80570" y="705705"/>
                      <a:pt x="52680" y="694153"/>
                      <a:pt x="32116" y="673589"/>
                    </a:cubicBezTo>
                    <a:cubicBezTo>
                      <a:pt x="11553" y="653025"/>
                      <a:pt x="0" y="625135"/>
                      <a:pt x="0" y="596054"/>
                    </a:cubicBezTo>
                    <a:lnTo>
                      <a:pt x="0" y="109651"/>
                    </a:lnTo>
                    <a:cubicBezTo>
                      <a:pt x="0" y="80570"/>
                      <a:pt x="11553" y="52680"/>
                      <a:pt x="32116" y="32116"/>
                    </a:cubicBezTo>
                    <a:cubicBezTo>
                      <a:pt x="52680" y="11553"/>
                      <a:pt x="80570" y="0"/>
                      <a:pt x="109651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57150"/>
                <a:ext cx="1554321" cy="762855"/>
              </a:xfrm>
              <a:prstGeom prst="rect">
                <a:avLst/>
              </a:prstGeom>
            </p:spPr>
            <p:txBody>
              <a:bodyPr lIns="27015" tIns="27015" rIns="27015" bIns="27015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423043" y="682418"/>
              <a:ext cx="3296068" cy="4070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99"/>
                </a:lnSpc>
                <a:spcBef>
                  <a:spcPct val="0"/>
                </a:spcBef>
              </a:pPr>
              <a:r>
                <a:rPr lang="en-US" sz="1857" b="1">
                  <a:solidFill>
                    <a:srgbClr val="0C7A6D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MobileNetV2.3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4765230" y="406422"/>
              <a:ext cx="8367651" cy="12800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01378" lvl="1" indent="-200689" algn="just">
                <a:lnSpc>
                  <a:spcPts val="2602"/>
                </a:lnSpc>
                <a:buFont typeface="Arial"/>
                <a:buChar char="•"/>
              </a:pPr>
              <a:r>
                <a:rPr lang="en-US" sz="1859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Same architecture as V2.2</a:t>
              </a:r>
            </a:p>
            <a:p>
              <a:pPr marL="401378" lvl="1" indent="-200689" algn="just">
                <a:lnSpc>
                  <a:spcPts val="2602"/>
                </a:lnSpc>
                <a:buFont typeface="Arial"/>
                <a:buChar char="•"/>
              </a:pPr>
              <a:r>
                <a:rPr lang="en-US" sz="1859">
                  <a:solidFill>
                    <a:srgbClr val="C1FF72"/>
                  </a:solidFill>
                  <a:latin typeface="HK Grotesk"/>
                  <a:ea typeface="HK Grotesk"/>
                  <a:cs typeface="HK Grotesk"/>
                  <a:sym typeface="HK Grotesk"/>
                </a:rPr>
                <a:t>Training:</a:t>
              </a:r>
              <a:r>
                <a:rPr lang="en-US" sz="1859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Frozen base first phase, 10 epochs, batch size 64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04314" y="5579968"/>
            <a:ext cx="9849661" cy="1620429"/>
            <a:chOff x="0" y="0"/>
            <a:chExt cx="13132881" cy="2160572"/>
          </a:xfrm>
        </p:grpSpPr>
        <p:sp>
          <p:nvSpPr>
            <p:cNvPr id="19" name="Freeform 19"/>
            <p:cNvSpPr/>
            <p:nvPr/>
          </p:nvSpPr>
          <p:spPr>
            <a:xfrm>
              <a:off x="0" y="1342497"/>
              <a:ext cx="4142154" cy="818075"/>
            </a:xfrm>
            <a:custGeom>
              <a:avLst/>
              <a:gdLst/>
              <a:ahLst/>
              <a:cxnLst/>
              <a:rect l="l" t="t" r="r" b="b"/>
              <a:pathLst>
                <a:path w="4142154" h="818075">
                  <a:moveTo>
                    <a:pt x="0" y="0"/>
                  </a:moveTo>
                  <a:lnTo>
                    <a:pt x="4142154" y="0"/>
                  </a:lnTo>
                  <a:lnTo>
                    <a:pt x="4142154" y="818075"/>
                  </a:lnTo>
                  <a:lnTo>
                    <a:pt x="0" y="818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" name="Group 20"/>
            <p:cNvGrpSpPr/>
            <p:nvPr/>
          </p:nvGrpSpPr>
          <p:grpSpPr>
            <a:xfrm>
              <a:off x="0" y="0"/>
              <a:ext cx="4142154" cy="1880654"/>
              <a:chOff x="0" y="0"/>
              <a:chExt cx="1554321" cy="705705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554321" cy="705705"/>
              </a:xfrm>
              <a:custGeom>
                <a:avLst/>
                <a:gdLst/>
                <a:ahLst/>
                <a:cxnLst/>
                <a:rect l="l" t="t" r="r" b="b"/>
                <a:pathLst>
                  <a:path w="1554321" h="705705">
                    <a:moveTo>
                      <a:pt x="109651" y="0"/>
                    </a:moveTo>
                    <a:lnTo>
                      <a:pt x="1444669" y="0"/>
                    </a:lnTo>
                    <a:cubicBezTo>
                      <a:pt x="1505228" y="0"/>
                      <a:pt x="1554321" y="49093"/>
                      <a:pt x="1554321" y="109651"/>
                    </a:cubicBezTo>
                    <a:lnTo>
                      <a:pt x="1554321" y="596054"/>
                    </a:lnTo>
                    <a:cubicBezTo>
                      <a:pt x="1554321" y="625135"/>
                      <a:pt x="1542768" y="653025"/>
                      <a:pt x="1522204" y="673589"/>
                    </a:cubicBezTo>
                    <a:cubicBezTo>
                      <a:pt x="1501641" y="694153"/>
                      <a:pt x="1473751" y="705705"/>
                      <a:pt x="1444669" y="705705"/>
                    </a:cubicBezTo>
                    <a:lnTo>
                      <a:pt x="109651" y="705705"/>
                    </a:lnTo>
                    <a:cubicBezTo>
                      <a:pt x="80570" y="705705"/>
                      <a:pt x="52680" y="694153"/>
                      <a:pt x="32116" y="673589"/>
                    </a:cubicBezTo>
                    <a:cubicBezTo>
                      <a:pt x="11553" y="653025"/>
                      <a:pt x="0" y="625135"/>
                      <a:pt x="0" y="596054"/>
                    </a:cubicBezTo>
                    <a:lnTo>
                      <a:pt x="0" y="109651"/>
                    </a:lnTo>
                    <a:cubicBezTo>
                      <a:pt x="0" y="80570"/>
                      <a:pt x="11553" y="52680"/>
                      <a:pt x="32116" y="32116"/>
                    </a:cubicBezTo>
                    <a:cubicBezTo>
                      <a:pt x="52680" y="11553"/>
                      <a:pt x="80570" y="0"/>
                      <a:pt x="109651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57150"/>
                <a:ext cx="1554321" cy="762855"/>
              </a:xfrm>
              <a:prstGeom prst="rect">
                <a:avLst/>
              </a:prstGeom>
            </p:spPr>
            <p:txBody>
              <a:bodyPr lIns="27015" tIns="27015" rIns="27015" bIns="27015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423043" y="682418"/>
              <a:ext cx="3296068" cy="4070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99"/>
                </a:lnSpc>
                <a:spcBef>
                  <a:spcPct val="0"/>
                </a:spcBef>
              </a:pPr>
              <a:r>
                <a:rPr lang="en-US" sz="1857" b="1">
                  <a:solidFill>
                    <a:srgbClr val="0C7A6D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MobileNetV2.2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4765230" y="406422"/>
              <a:ext cx="8367651" cy="17118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01378" lvl="1" indent="-200689" algn="just">
                <a:lnSpc>
                  <a:spcPts val="2602"/>
                </a:lnSpc>
                <a:buFont typeface="Arial"/>
                <a:buChar char="•"/>
              </a:pPr>
              <a:r>
                <a:rPr lang="en-US" sz="1859">
                  <a:solidFill>
                    <a:srgbClr val="C1FF72"/>
                  </a:solidFill>
                  <a:latin typeface="HK Grotesk"/>
                  <a:ea typeface="HK Grotesk"/>
                  <a:cs typeface="HK Grotesk"/>
                  <a:sym typeface="HK Grotesk"/>
                </a:rPr>
                <a:t>Dense head with dropout:</a:t>
              </a:r>
              <a:r>
                <a:rPr lang="en-US" sz="1859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GlobalAveragePooling → Dropout(0.3) → Dense(10, softmax)</a:t>
              </a:r>
            </a:p>
            <a:p>
              <a:pPr marL="401378" lvl="1" indent="-200689" algn="just">
                <a:lnSpc>
                  <a:spcPts val="2602"/>
                </a:lnSpc>
                <a:buFont typeface="Arial"/>
                <a:buChar char="•"/>
              </a:pPr>
              <a:r>
                <a:rPr lang="en-US" sz="1859">
                  <a:solidFill>
                    <a:srgbClr val="C1FF72"/>
                  </a:solidFill>
                  <a:latin typeface="HK Grotesk"/>
                  <a:ea typeface="HK Grotesk"/>
                  <a:cs typeface="HK Grotesk"/>
                  <a:sym typeface="HK Grotesk"/>
                </a:rPr>
                <a:t>Training:</a:t>
              </a:r>
              <a:r>
                <a:rPr lang="en-US" sz="1859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Frozen base first phase, 10 epochs, default batch size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429144" y="2346331"/>
            <a:ext cx="3665795" cy="1175382"/>
            <a:chOff x="0" y="0"/>
            <a:chExt cx="4887727" cy="1567175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4887727" cy="1567175"/>
              <a:chOff x="0" y="0"/>
              <a:chExt cx="2370556" cy="760083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2370556" cy="760083"/>
              </a:xfrm>
              <a:custGeom>
                <a:avLst/>
                <a:gdLst/>
                <a:ahLst/>
                <a:cxnLst/>
                <a:rect l="l" t="t" r="r" b="b"/>
                <a:pathLst>
                  <a:path w="2370556" h="760083">
                    <a:moveTo>
                      <a:pt x="71896" y="0"/>
                    </a:moveTo>
                    <a:lnTo>
                      <a:pt x="2298660" y="0"/>
                    </a:lnTo>
                    <a:cubicBezTo>
                      <a:pt x="2317728" y="0"/>
                      <a:pt x="2336015" y="7575"/>
                      <a:pt x="2349498" y="21058"/>
                    </a:cubicBezTo>
                    <a:cubicBezTo>
                      <a:pt x="2362981" y="34541"/>
                      <a:pt x="2370556" y="52828"/>
                      <a:pt x="2370556" y="71896"/>
                    </a:cubicBezTo>
                    <a:lnTo>
                      <a:pt x="2370556" y="688187"/>
                    </a:lnTo>
                    <a:cubicBezTo>
                      <a:pt x="2370556" y="727894"/>
                      <a:pt x="2338367" y="760083"/>
                      <a:pt x="2298660" y="760083"/>
                    </a:cubicBezTo>
                    <a:lnTo>
                      <a:pt x="71896" y="760083"/>
                    </a:lnTo>
                    <a:cubicBezTo>
                      <a:pt x="32189" y="760083"/>
                      <a:pt x="0" y="727894"/>
                      <a:pt x="0" y="688187"/>
                    </a:cubicBezTo>
                    <a:lnTo>
                      <a:pt x="0" y="71896"/>
                    </a:lnTo>
                    <a:cubicBezTo>
                      <a:pt x="0" y="32189"/>
                      <a:pt x="32189" y="0"/>
                      <a:pt x="71896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57150"/>
                <a:ext cx="2370556" cy="817233"/>
              </a:xfrm>
              <a:prstGeom prst="rect">
                <a:avLst/>
              </a:prstGeom>
            </p:spPr>
            <p:txBody>
              <a:bodyPr lIns="27015" tIns="27015" rIns="27015" bIns="27015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499189" y="519363"/>
              <a:ext cx="3889349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3A567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Key Features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3346794" y="2346331"/>
            <a:ext cx="3665795" cy="1175382"/>
            <a:chOff x="0" y="0"/>
            <a:chExt cx="4887727" cy="1567175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4887727" cy="1567175"/>
              <a:chOff x="0" y="0"/>
              <a:chExt cx="2370556" cy="760083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2370556" cy="760083"/>
              </a:xfrm>
              <a:custGeom>
                <a:avLst/>
                <a:gdLst/>
                <a:ahLst/>
                <a:cxnLst/>
                <a:rect l="l" t="t" r="r" b="b"/>
                <a:pathLst>
                  <a:path w="2370556" h="760083">
                    <a:moveTo>
                      <a:pt x="71896" y="0"/>
                    </a:moveTo>
                    <a:lnTo>
                      <a:pt x="2298660" y="0"/>
                    </a:lnTo>
                    <a:cubicBezTo>
                      <a:pt x="2317728" y="0"/>
                      <a:pt x="2336015" y="7575"/>
                      <a:pt x="2349498" y="21058"/>
                    </a:cubicBezTo>
                    <a:cubicBezTo>
                      <a:pt x="2362981" y="34541"/>
                      <a:pt x="2370556" y="52828"/>
                      <a:pt x="2370556" y="71896"/>
                    </a:cubicBezTo>
                    <a:lnTo>
                      <a:pt x="2370556" y="688187"/>
                    </a:lnTo>
                    <a:cubicBezTo>
                      <a:pt x="2370556" y="727894"/>
                      <a:pt x="2338367" y="760083"/>
                      <a:pt x="2298660" y="760083"/>
                    </a:cubicBezTo>
                    <a:lnTo>
                      <a:pt x="71896" y="760083"/>
                    </a:lnTo>
                    <a:cubicBezTo>
                      <a:pt x="32189" y="760083"/>
                      <a:pt x="0" y="727894"/>
                      <a:pt x="0" y="688187"/>
                    </a:cubicBezTo>
                    <a:lnTo>
                      <a:pt x="0" y="71896"/>
                    </a:lnTo>
                    <a:cubicBezTo>
                      <a:pt x="0" y="32189"/>
                      <a:pt x="32189" y="0"/>
                      <a:pt x="71896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57150"/>
                <a:ext cx="2370556" cy="817233"/>
              </a:xfrm>
              <a:prstGeom prst="rect">
                <a:avLst/>
              </a:prstGeom>
            </p:spPr>
            <p:txBody>
              <a:bodyPr lIns="27015" tIns="27015" rIns="27015" bIns="27015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499189" y="519363"/>
              <a:ext cx="3889349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3A567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Results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3459662" y="3958522"/>
            <a:ext cx="3557023" cy="828407"/>
            <a:chOff x="0" y="0"/>
            <a:chExt cx="936829" cy="218181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936829" cy="218181"/>
            </a:xfrm>
            <a:custGeom>
              <a:avLst/>
              <a:gdLst/>
              <a:ahLst/>
              <a:cxnLst/>
              <a:rect l="l" t="t" r="r" b="b"/>
              <a:pathLst>
                <a:path w="936829" h="218181">
                  <a:moveTo>
                    <a:pt x="109091" y="0"/>
                  </a:moveTo>
                  <a:lnTo>
                    <a:pt x="827738" y="0"/>
                  </a:lnTo>
                  <a:cubicBezTo>
                    <a:pt x="887988" y="0"/>
                    <a:pt x="936829" y="48842"/>
                    <a:pt x="936829" y="109091"/>
                  </a:cubicBezTo>
                  <a:lnTo>
                    <a:pt x="936829" y="109091"/>
                  </a:lnTo>
                  <a:cubicBezTo>
                    <a:pt x="936829" y="138023"/>
                    <a:pt x="925336" y="165771"/>
                    <a:pt x="904877" y="186229"/>
                  </a:cubicBezTo>
                  <a:cubicBezTo>
                    <a:pt x="884419" y="206688"/>
                    <a:pt x="856671" y="218181"/>
                    <a:pt x="827738" y="218181"/>
                  </a:cubicBezTo>
                  <a:lnTo>
                    <a:pt x="109091" y="218181"/>
                  </a:lnTo>
                  <a:cubicBezTo>
                    <a:pt x="80158" y="218181"/>
                    <a:pt x="52410" y="206688"/>
                    <a:pt x="31952" y="186229"/>
                  </a:cubicBezTo>
                  <a:cubicBezTo>
                    <a:pt x="11493" y="165771"/>
                    <a:pt x="0" y="138023"/>
                    <a:pt x="0" y="109091"/>
                  </a:cubicBezTo>
                  <a:lnTo>
                    <a:pt x="0" y="109091"/>
                  </a:lnTo>
                  <a:cubicBezTo>
                    <a:pt x="0" y="80158"/>
                    <a:pt x="11493" y="52410"/>
                    <a:pt x="31952" y="31952"/>
                  </a:cubicBezTo>
                  <a:cubicBezTo>
                    <a:pt x="52410" y="11493"/>
                    <a:pt x="80158" y="0"/>
                    <a:pt x="1090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7ED957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936829" cy="26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38" name="Freeform 38"/>
          <p:cNvSpPr/>
          <p:nvPr/>
        </p:nvSpPr>
        <p:spPr>
          <a:xfrm>
            <a:off x="13611959" y="4167559"/>
            <a:ext cx="3268049" cy="393935"/>
          </a:xfrm>
          <a:custGeom>
            <a:avLst/>
            <a:gdLst/>
            <a:ahLst/>
            <a:cxnLst/>
            <a:rect l="l" t="t" r="r" b="b"/>
            <a:pathLst>
              <a:path w="3268049" h="393935">
                <a:moveTo>
                  <a:pt x="0" y="0"/>
                </a:moveTo>
                <a:lnTo>
                  <a:pt x="3268048" y="0"/>
                </a:lnTo>
                <a:lnTo>
                  <a:pt x="3268048" y="393934"/>
                </a:lnTo>
                <a:lnTo>
                  <a:pt x="0" y="3939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241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Freeform 39"/>
          <p:cNvSpPr/>
          <p:nvPr/>
        </p:nvSpPr>
        <p:spPr>
          <a:xfrm>
            <a:off x="13744541" y="6214965"/>
            <a:ext cx="3135466" cy="350434"/>
          </a:xfrm>
          <a:custGeom>
            <a:avLst/>
            <a:gdLst/>
            <a:ahLst/>
            <a:cxnLst/>
            <a:rect l="l" t="t" r="r" b="b"/>
            <a:pathLst>
              <a:path w="3135466" h="350434">
                <a:moveTo>
                  <a:pt x="0" y="0"/>
                </a:moveTo>
                <a:lnTo>
                  <a:pt x="3135466" y="0"/>
                </a:lnTo>
                <a:lnTo>
                  <a:pt x="3135466" y="350435"/>
                </a:lnTo>
                <a:lnTo>
                  <a:pt x="0" y="3504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Freeform 40"/>
          <p:cNvSpPr/>
          <p:nvPr/>
        </p:nvSpPr>
        <p:spPr>
          <a:xfrm>
            <a:off x="13744541" y="8186052"/>
            <a:ext cx="3272144" cy="353243"/>
          </a:xfrm>
          <a:custGeom>
            <a:avLst/>
            <a:gdLst/>
            <a:ahLst/>
            <a:cxnLst/>
            <a:rect l="l" t="t" r="r" b="b"/>
            <a:pathLst>
              <a:path w="3272144" h="353243">
                <a:moveTo>
                  <a:pt x="0" y="0"/>
                </a:moveTo>
                <a:lnTo>
                  <a:pt x="3272143" y="0"/>
                </a:lnTo>
                <a:lnTo>
                  <a:pt x="3272143" y="353242"/>
                </a:lnTo>
                <a:lnTo>
                  <a:pt x="0" y="3532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TextBox 41"/>
          <p:cNvSpPr txBox="1"/>
          <p:nvPr/>
        </p:nvSpPr>
        <p:spPr>
          <a:xfrm>
            <a:off x="5078236" y="3847222"/>
            <a:ext cx="6275738" cy="971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1378" lvl="1" indent="-200689" algn="just">
              <a:lnSpc>
                <a:spcPts val="2602"/>
              </a:lnSpc>
              <a:buFont typeface="Arial"/>
              <a:buChar char="•"/>
            </a:pPr>
            <a:r>
              <a:rPr lang="en-US" sz="1859">
                <a:solidFill>
                  <a:srgbClr val="C1FF72"/>
                </a:solidFill>
                <a:latin typeface="HK Grotesk"/>
                <a:ea typeface="HK Grotesk"/>
                <a:cs typeface="HK Grotesk"/>
                <a:sym typeface="HK Grotesk"/>
              </a:rPr>
              <a:t>Simple dense head:</a:t>
            </a:r>
            <a:r>
              <a:rPr lang="en-US" sz="185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GlobalAveragePooling → Dense(128, ReLU) → Dense(10, softmax)</a:t>
            </a:r>
          </a:p>
          <a:p>
            <a:pPr marL="401378" lvl="1" indent="-200689" algn="just">
              <a:lnSpc>
                <a:spcPts val="2602"/>
              </a:lnSpc>
              <a:buFont typeface="Arial"/>
              <a:buChar char="•"/>
            </a:pPr>
            <a:r>
              <a:rPr lang="en-US" sz="1859">
                <a:solidFill>
                  <a:srgbClr val="C1FF72"/>
                </a:solidFill>
                <a:latin typeface="HK Grotesk"/>
                <a:ea typeface="HK Grotesk"/>
                <a:cs typeface="HK Grotesk"/>
                <a:sym typeface="HK Grotesk"/>
              </a:rPr>
              <a:t>Training:</a:t>
            </a:r>
            <a:r>
              <a:rPr lang="en-US" sz="185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5 epochs, batch size 64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3864185" y="525590"/>
            <a:ext cx="10262642" cy="10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11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METRICS &amp; EVALUATION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 flipV="1">
            <a:off x="2113643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 flipV="1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10287000" y="18288000"/>
                </a:lnTo>
                <a:lnTo>
                  <a:pt x="10287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3"/>
            <a:stretch>
              <a:fillRect l="-12999" r="-129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643111" y="4748568"/>
            <a:ext cx="3100441" cy="4509732"/>
          </a:xfrm>
          <a:custGeom>
            <a:avLst/>
            <a:gdLst/>
            <a:ahLst/>
            <a:cxnLst/>
            <a:rect l="l" t="t" r="r" b="b"/>
            <a:pathLst>
              <a:path w="3100441" h="4509732">
                <a:moveTo>
                  <a:pt x="0" y="0"/>
                </a:moveTo>
                <a:lnTo>
                  <a:pt x="3100441" y="0"/>
                </a:lnTo>
                <a:lnTo>
                  <a:pt x="3100441" y="4509732"/>
                </a:lnTo>
                <a:lnTo>
                  <a:pt x="0" y="45097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1066800"/>
            <a:ext cx="5829602" cy="943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345"/>
              </a:lnSpc>
            </a:pPr>
            <a:r>
              <a:rPr lang="en-US" sz="650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CONCLUSIONS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288086"/>
            <a:ext cx="6410061" cy="5018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C1FF72"/>
                </a:solidFill>
                <a:latin typeface="HK Grotesk"/>
                <a:ea typeface="HK Grotesk"/>
                <a:cs typeface="HK Grotesk"/>
                <a:sym typeface="HK Grotesk"/>
              </a:rPr>
              <a:t>Custom CNN (with Data Augmentation):</a:t>
            </a:r>
          </a:p>
          <a:p>
            <a:pPr marL="409137" lvl="1" indent="-204568" algn="l">
              <a:lnSpc>
                <a:spcPts val="2653"/>
              </a:lnSpc>
              <a:spcBef>
                <a:spcPct val="0"/>
              </a:spcBef>
              <a:buFont typeface="Arial"/>
              <a:buChar char="•"/>
            </a:pPr>
            <a:r>
              <a:rPr lang="en-US" sz="1895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Solid baseline model.</a:t>
            </a:r>
          </a:p>
          <a:p>
            <a:pPr marL="409137" lvl="1" indent="-204568" algn="l">
              <a:lnSpc>
                <a:spcPts val="2653"/>
              </a:lnSpc>
              <a:spcBef>
                <a:spcPct val="0"/>
              </a:spcBef>
              <a:buFont typeface="Arial"/>
              <a:buChar char="•"/>
            </a:pPr>
            <a:r>
              <a:rPr lang="en-US" sz="1895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Achieved moderate performance with accuracy = 0.7694.</a:t>
            </a:r>
          </a:p>
          <a:p>
            <a:pPr marL="409137" lvl="1" indent="-204568" algn="l">
              <a:lnSpc>
                <a:spcPts val="2653"/>
              </a:lnSpc>
              <a:spcBef>
                <a:spcPct val="0"/>
              </a:spcBef>
              <a:buFont typeface="Arial"/>
              <a:buChar char="•"/>
            </a:pPr>
            <a:r>
              <a:rPr lang="en-US" sz="1895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Requires longer training time since all weights are learned from scratch.</a:t>
            </a:r>
          </a:p>
          <a:p>
            <a:pPr algn="l">
              <a:lnSpc>
                <a:spcPts val="2653"/>
              </a:lnSpc>
              <a:spcBef>
                <a:spcPct val="0"/>
              </a:spcBef>
            </a:pPr>
            <a:endParaRPr lang="en-US" sz="1895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C1FF72"/>
                </a:solidFill>
                <a:latin typeface="HK Grotesk"/>
                <a:ea typeface="HK Grotesk"/>
                <a:cs typeface="HK Grotesk"/>
                <a:sym typeface="HK Grotesk"/>
              </a:rPr>
              <a:t>Transfer Learning (MobileNetV2.1):</a:t>
            </a:r>
          </a:p>
          <a:p>
            <a:pPr marL="409137" lvl="1" indent="-204568" algn="l">
              <a:lnSpc>
                <a:spcPts val="2653"/>
              </a:lnSpc>
              <a:spcBef>
                <a:spcPct val="0"/>
              </a:spcBef>
              <a:buFont typeface="Arial"/>
              <a:buChar char="•"/>
            </a:pPr>
            <a:r>
              <a:rPr lang="en-US" sz="1895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Achieved higher accuracy = 0.8658.</a:t>
            </a:r>
          </a:p>
          <a:p>
            <a:pPr marL="409137" lvl="1" indent="-204568" algn="l">
              <a:lnSpc>
                <a:spcPts val="2653"/>
              </a:lnSpc>
              <a:spcBef>
                <a:spcPct val="0"/>
              </a:spcBef>
              <a:buFont typeface="Arial"/>
              <a:buChar char="•"/>
            </a:pPr>
            <a:r>
              <a:rPr lang="en-US" sz="1895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Faster convergence by leveraging pre-trained features.</a:t>
            </a:r>
          </a:p>
          <a:p>
            <a:pPr marL="409137" lvl="1" indent="-204568" algn="l">
              <a:lnSpc>
                <a:spcPts val="2653"/>
              </a:lnSpc>
              <a:spcBef>
                <a:spcPct val="0"/>
              </a:spcBef>
              <a:buFont typeface="Arial"/>
              <a:buChar char="•"/>
            </a:pPr>
            <a:r>
              <a:rPr lang="en-US" sz="1895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Better generalization compared to training from scratch.</a:t>
            </a:r>
          </a:p>
          <a:p>
            <a:pPr algn="l">
              <a:lnSpc>
                <a:spcPts val="2653"/>
              </a:lnSpc>
              <a:spcBef>
                <a:spcPct val="0"/>
              </a:spcBef>
            </a:pPr>
            <a:endParaRPr lang="en-US" sz="1895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C1FF72"/>
                </a:solidFill>
                <a:latin typeface="HK Grotesk"/>
                <a:ea typeface="HK Grotesk"/>
                <a:cs typeface="HK Grotesk"/>
                <a:sym typeface="HK Grotesk"/>
              </a:rPr>
              <a:t>Takeaway:</a:t>
            </a:r>
          </a:p>
          <a:p>
            <a:pPr marL="409137" lvl="1" indent="-204568" algn="l">
              <a:lnSpc>
                <a:spcPts val="2653"/>
              </a:lnSpc>
              <a:spcBef>
                <a:spcPct val="0"/>
              </a:spcBef>
              <a:buFont typeface="Arial"/>
              <a:buChar char="•"/>
            </a:pPr>
            <a:r>
              <a:rPr lang="en-US" sz="1895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Transfer learning is the recommended approach for similar image classification tasks.</a:t>
            </a:r>
          </a:p>
          <a:p>
            <a:pPr algn="l">
              <a:lnSpc>
                <a:spcPts val="2653"/>
              </a:lnSpc>
              <a:spcBef>
                <a:spcPct val="0"/>
              </a:spcBef>
            </a:pPr>
            <a:endParaRPr lang="en-US" sz="1895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801187" y="2565922"/>
            <a:ext cx="7103388" cy="165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Test other pre-trained models (e.g., EfficientNet, ResNet).</a:t>
            </a:r>
          </a:p>
          <a:p>
            <a:pPr marL="410209" lvl="1" indent="-205105" algn="l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Fine-tune more layers for better feature learning.</a:t>
            </a:r>
          </a:p>
          <a:p>
            <a:pPr marL="410209" lvl="1" indent="-205105" algn="l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Apply advanced data augmentation techniques.</a:t>
            </a:r>
          </a:p>
          <a:p>
            <a:pPr marL="410209" lvl="1" indent="-205105" algn="l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Optimize hyperparameters for higher accuracy.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endParaRPr lang="en-US" sz="1899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84735" y="1066800"/>
            <a:ext cx="5555496" cy="943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345"/>
              </a:lnSpc>
            </a:pPr>
            <a:r>
              <a:rPr lang="en-US" sz="6500" b="1">
                <a:solidFill>
                  <a:srgbClr val="0CC0D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FUTURE STEPS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2113643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267916" y="1028700"/>
            <a:ext cx="8229600" cy="8229600"/>
            <a:chOff x="0" y="0"/>
            <a:chExt cx="14840029" cy="14840029"/>
          </a:xfrm>
        </p:grpSpPr>
        <p:sp>
          <p:nvSpPr>
            <p:cNvPr id="5" name="Freeform 5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24712" r="-2471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 rot="5400000">
            <a:off x="999902" y="2866026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5400000">
            <a:off x="999902" y="3491533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5400000">
            <a:off x="999902" y="4116770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5400000">
            <a:off x="999902" y="4742276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2158316" y="1093876"/>
            <a:ext cx="6760246" cy="1252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sz="7320" b="1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Overview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917080" y="2751503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978304" y="3377009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978304" y="4002246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978304" y="4627753"/>
            <a:ext cx="660851" cy="494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06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55219" y="2751503"/>
            <a:ext cx="5095177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Project Overview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55219" y="3377009"/>
            <a:ext cx="414302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Dataset Description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55219" y="4002246"/>
            <a:ext cx="4652520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Data Preprocessing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49242" y="4627753"/>
            <a:ext cx="516186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Custom CNN</a:t>
            </a:r>
          </a:p>
        </p:txBody>
      </p:sp>
      <p:sp>
        <p:nvSpPr>
          <p:cNvPr id="21" name="Freeform 21"/>
          <p:cNvSpPr/>
          <p:nvPr/>
        </p:nvSpPr>
        <p:spPr>
          <a:xfrm rot="5400000">
            <a:off x="999902" y="6465588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6978304" y="6351064"/>
            <a:ext cx="660851" cy="494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07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55219" y="6351064"/>
            <a:ext cx="4579735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CNN Evaluation</a:t>
            </a:r>
          </a:p>
        </p:txBody>
      </p:sp>
      <p:sp>
        <p:nvSpPr>
          <p:cNvPr id="24" name="Freeform 24"/>
          <p:cNvSpPr/>
          <p:nvPr/>
        </p:nvSpPr>
        <p:spPr>
          <a:xfrm rot="5400000">
            <a:off x="999902" y="7052725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 rot="5400000">
            <a:off x="999902" y="7677962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 rot="5400000">
            <a:off x="999902" y="8303468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1755219" y="8188945"/>
            <a:ext cx="439777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Conclusions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978304" y="8188945"/>
            <a:ext cx="660851" cy="494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11</a:t>
            </a:r>
          </a:p>
        </p:txBody>
      </p:sp>
      <p:sp>
        <p:nvSpPr>
          <p:cNvPr id="29" name="Freeform 29"/>
          <p:cNvSpPr/>
          <p:nvPr/>
        </p:nvSpPr>
        <p:spPr>
          <a:xfrm rot="5400000">
            <a:off x="999902" y="8964477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TextBox 30"/>
          <p:cNvSpPr txBox="1"/>
          <p:nvPr/>
        </p:nvSpPr>
        <p:spPr>
          <a:xfrm>
            <a:off x="1755219" y="8849954"/>
            <a:ext cx="439777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Future Work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978304" y="8849954"/>
            <a:ext cx="660851" cy="494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11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978304" y="6938201"/>
            <a:ext cx="660851" cy="494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09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978304" y="7563439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07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755219" y="6938201"/>
            <a:ext cx="5095177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Transfer Learning Approach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755219" y="7563439"/>
            <a:ext cx="4579735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Performance Comparison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1328387" y="5411998"/>
            <a:ext cx="5251435" cy="1024791"/>
            <a:chOff x="0" y="0"/>
            <a:chExt cx="7001913" cy="1366389"/>
          </a:xfrm>
        </p:grpSpPr>
        <p:sp>
          <p:nvSpPr>
            <p:cNvPr id="37" name="Freeform 37"/>
            <p:cNvSpPr/>
            <p:nvPr/>
          </p:nvSpPr>
          <p:spPr>
            <a:xfrm rot="5400000">
              <a:off x="-34022" y="34633"/>
              <a:ext cx="614464" cy="545198"/>
            </a:xfrm>
            <a:custGeom>
              <a:avLst/>
              <a:gdLst/>
              <a:ahLst/>
              <a:cxnLst/>
              <a:rect l="l" t="t" r="r" b="b"/>
              <a:pathLst>
                <a:path w="614464" h="545198">
                  <a:moveTo>
                    <a:pt x="0" y="0"/>
                  </a:moveTo>
                  <a:lnTo>
                    <a:pt x="614464" y="0"/>
                  </a:lnTo>
                  <a:lnTo>
                    <a:pt x="614464" y="545198"/>
                  </a:lnTo>
                  <a:lnTo>
                    <a:pt x="0" y="5451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874339" y="-57150"/>
              <a:ext cx="6127574" cy="5175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24"/>
                </a:lnSpc>
                <a:spcBef>
                  <a:spcPct val="0"/>
                </a:spcBef>
              </a:pPr>
              <a:r>
                <a:rPr lang="en-US" sz="2303" spc="-46">
                  <a:solidFill>
                    <a:srgbClr val="FDFDFD"/>
                  </a:solidFill>
                  <a:latin typeface="Poppins"/>
                  <a:ea typeface="Poppins"/>
                  <a:cs typeface="Poppins"/>
                  <a:sym typeface="Poppins"/>
                </a:rPr>
                <a:t>Architecture &amp; Training</a:t>
              </a:r>
            </a:p>
          </p:txBody>
        </p:sp>
        <p:sp>
          <p:nvSpPr>
            <p:cNvPr id="39" name="Freeform 39"/>
            <p:cNvSpPr/>
            <p:nvPr/>
          </p:nvSpPr>
          <p:spPr>
            <a:xfrm rot="5400000">
              <a:off x="-34633" y="786558"/>
              <a:ext cx="614464" cy="545198"/>
            </a:xfrm>
            <a:custGeom>
              <a:avLst/>
              <a:gdLst/>
              <a:ahLst/>
              <a:cxnLst/>
              <a:rect l="l" t="t" r="r" b="b"/>
              <a:pathLst>
                <a:path w="614464" h="545198">
                  <a:moveTo>
                    <a:pt x="0" y="0"/>
                  </a:moveTo>
                  <a:lnTo>
                    <a:pt x="614464" y="0"/>
                  </a:lnTo>
                  <a:lnTo>
                    <a:pt x="614464" y="545197"/>
                  </a:lnTo>
                  <a:lnTo>
                    <a:pt x="0" y="5451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873728" y="694774"/>
              <a:ext cx="6127574" cy="5175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24"/>
                </a:lnSpc>
                <a:spcBef>
                  <a:spcPct val="0"/>
                </a:spcBef>
              </a:pPr>
              <a:r>
                <a:rPr lang="en-US" sz="2303" spc="-46">
                  <a:solidFill>
                    <a:srgbClr val="FDFDFD"/>
                  </a:solidFill>
                  <a:latin typeface="Poppins"/>
                  <a:ea typeface="Poppins"/>
                  <a:cs typeface="Poppins"/>
                  <a:sym typeface="Poppins"/>
                </a:rPr>
                <a:t>Evaluation &amp; Improvements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2113643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158223" y="1341052"/>
            <a:ext cx="7101077" cy="6991105"/>
          </a:xfrm>
          <a:custGeom>
            <a:avLst/>
            <a:gdLst/>
            <a:ahLst/>
            <a:cxnLst/>
            <a:rect l="l" t="t" r="r" b="b"/>
            <a:pathLst>
              <a:path w="7101077" h="6991105">
                <a:moveTo>
                  <a:pt x="0" y="0"/>
                </a:moveTo>
                <a:lnTo>
                  <a:pt x="7101077" y="0"/>
                </a:lnTo>
                <a:lnTo>
                  <a:pt x="7101077" y="6991105"/>
                </a:lnTo>
                <a:lnTo>
                  <a:pt x="0" y="69911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886413" y="1379152"/>
            <a:ext cx="6142093" cy="206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39"/>
              </a:lnSpc>
            </a:pPr>
            <a:r>
              <a:rPr lang="en-US" sz="711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PROJECT OVERVIEW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42155" y="4006565"/>
            <a:ext cx="7430609" cy="3966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b="1">
                <a:solidFill>
                  <a:srgbClr val="C1FF72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Goal: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Classify images from the CIFAR-10 dataset into 10 categories.</a:t>
            </a: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C1FF72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Approaches: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Custom CNN built from scratch.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Transfer Learning using pre-trained models.</a:t>
            </a: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2113643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137694" y="4125223"/>
            <a:ext cx="8121606" cy="5055700"/>
          </a:xfrm>
          <a:custGeom>
            <a:avLst/>
            <a:gdLst/>
            <a:ahLst/>
            <a:cxnLst/>
            <a:rect l="l" t="t" r="r" b="b"/>
            <a:pathLst>
              <a:path w="8121606" h="5055700">
                <a:moveTo>
                  <a:pt x="0" y="0"/>
                </a:moveTo>
                <a:lnTo>
                  <a:pt x="8121606" y="0"/>
                </a:lnTo>
                <a:lnTo>
                  <a:pt x="8121606" y="5055700"/>
                </a:lnTo>
                <a:lnTo>
                  <a:pt x="0" y="5055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03287" y="4125223"/>
            <a:ext cx="7383335" cy="5133077"/>
          </a:xfrm>
          <a:custGeom>
            <a:avLst/>
            <a:gdLst/>
            <a:ahLst/>
            <a:cxnLst/>
            <a:rect l="l" t="t" r="r" b="b"/>
            <a:pathLst>
              <a:path w="7383335" h="5133077">
                <a:moveTo>
                  <a:pt x="0" y="0"/>
                </a:moveTo>
                <a:lnTo>
                  <a:pt x="7383335" y="0"/>
                </a:lnTo>
                <a:lnTo>
                  <a:pt x="7383335" y="5133077"/>
                </a:lnTo>
                <a:lnTo>
                  <a:pt x="0" y="51330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173966" y="695802"/>
            <a:ext cx="9940067" cy="10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039"/>
              </a:lnSpc>
            </a:pPr>
            <a:r>
              <a:rPr lang="en-US" sz="711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DATASET DESCRIPTION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49346" y="2105188"/>
            <a:ext cx="5989309" cy="1616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6006" lvl="1" indent="-253003" algn="just">
              <a:lnSpc>
                <a:spcPts val="3281"/>
              </a:lnSpc>
              <a:buFont typeface="Arial"/>
              <a:buChar char="•"/>
            </a:pPr>
            <a:r>
              <a:rPr lang="en-US" sz="2343">
                <a:solidFill>
                  <a:srgbClr val="C1FF72"/>
                </a:solidFill>
                <a:latin typeface="HK Grotesk"/>
                <a:ea typeface="HK Grotesk"/>
                <a:cs typeface="HK Grotesk"/>
                <a:sym typeface="HK Grotesk"/>
              </a:rPr>
              <a:t>Dataset:</a:t>
            </a:r>
            <a:r>
              <a:rPr lang="en-US" sz="234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CIFAR-10</a:t>
            </a:r>
          </a:p>
          <a:p>
            <a:pPr marL="506006" lvl="1" indent="-253003" algn="just">
              <a:lnSpc>
                <a:spcPts val="3281"/>
              </a:lnSpc>
              <a:buFont typeface="Arial"/>
              <a:buChar char="•"/>
            </a:pPr>
            <a:r>
              <a:rPr lang="en-US" sz="2343">
                <a:solidFill>
                  <a:srgbClr val="C1FF72"/>
                </a:solidFill>
                <a:latin typeface="HK Grotesk"/>
                <a:ea typeface="HK Grotesk"/>
                <a:cs typeface="HK Grotesk"/>
                <a:sym typeface="HK Grotesk"/>
              </a:rPr>
              <a:t>Size: </a:t>
            </a:r>
            <a:r>
              <a:rPr lang="en-US" sz="234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60,000 color images (32×32 pixels).</a:t>
            </a:r>
          </a:p>
          <a:p>
            <a:pPr marL="506006" lvl="1" indent="-253003" algn="just">
              <a:lnSpc>
                <a:spcPts val="3281"/>
              </a:lnSpc>
              <a:buFont typeface="Arial"/>
              <a:buChar char="•"/>
            </a:pPr>
            <a:r>
              <a:rPr lang="en-US" sz="2343">
                <a:solidFill>
                  <a:srgbClr val="C1FF72"/>
                </a:solidFill>
                <a:latin typeface="HK Grotesk"/>
                <a:ea typeface="HK Grotesk"/>
                <a:cs typeface="HK Grotesk"/>
                <a:sym typeface="HK Grotesk"/>
              </a:rPr>
              <a:t>Classes: </a:t>
            </a:r>
            <a:r>
              <a:rPr lang="en-US" sz="234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10 categories</a:t>
            </a:r>
          </a:p>
          <a:p>
            <a:pPr algn="just">
              <a:lnSpc>
                <a:spcPts val="3281"/>
              </a:lnSpc>
            </a:pPr>
            <a:endParaRPr lang="en-US" sz="2343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 flipV="1">
            <a:off x="5887357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28700" y="1317860"/>
            <a:ext cx="7651280" cy="7651280"/>
            <a:chOff x="0" y="0"/>
            <a:chExt cx="14840029" cy="14840029"/>
          </a:xfrm>
        </p:grpSpPr>
        <p:sp>
          <p:nvSpPr>
            <p:cNvPr id="5" name="Freeform 5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38492" r="-384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144000" y="1066800"/>
            <a:ext cx="8115300" cy="206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39"/>
              </a:lnSpc>
            </a:pPr>
            <a:r>
              <a:rPr lang="en-US" sz="7114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DATA PREPROCESSING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69532" y="3300904"/>
            <a:ext cx="6989768" cy="6170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68"/>
              </a:lnSpc>
            </a:pPr>
            <a:r>
              <a:rPr lang="en-US" sz="2691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Before training, the dataset must be prepared to fit the model:</a:t>
            </a:r>
          </a:p>
          <a:p>
            <a:pPr marL="581120" lvl="1" indent="-290560" algn="just">
              <a:lnSpc>
                <a:spcPts val="3768"/>
              </a:lnSpc>
              <a:buAutoNum type="arabicPeriod"/>
            </a:pPr>
            <a:r>
              <a:rPr lang="en-US" sz="2691" dirty="0">
                <a:solidFill>
                  <a:srgbClr val="C1FF72"/>
                </a:solidFill>
                <a:latin typeface="HK Grotesk"/>
                <a:ea typeface="HK Grotesk"/>
                <a:cs typeface="HK Grotesk"/>
                <a:sym typeface="HK Grotesk"/>
              </a:rPr>
              <a:t>Reshape:</a:t>
            </a:r>
            <a:r>
              <a:rPr lang="en-US" sz="2691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Adjust input images to include the channel dimension required by CNNs.</a:t>
            </a:r>
          </a:p>
          <a:p>
            <a:pPr marL="581120" lvl="1" indent="-290560" algn="just">
              <a:lnSpc>
                <a:spcPts val="3768"/>
              </a:lnSpc>
              <a:buAutoNum type="arabicPeriod"/>
            </a:pPr>
            <a:r>
              <a:rPr lang="en-US" sz="2691" dirty="0">
                <a:solidFill>
                  <a:srgbClr val="C1FF72"/>
                </a:solidFill>
                <a:latin typeface="HK Grotesk"/>
                <a:ea typeface="HK Grotesk"/>
                <a:cs typeface="HK Grotesk"/>
                <a:sym typeface="HK Grotesk"/>
              </a:rPr>
              <a:t>Normalize:</a:t>
            </a:r>
            <a:r>
              <a:rPr lang="en-US" sz="2691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Scale pixel values to the [0, 1] range to improve training efficiency.</a:t>
            </a:r>
          </a:p>
          <a:p>
            <a:pPr marL="581120" lvl="1" indent="-290560" algn="just">
              <a:lnSpc>
                <a:spcPts val="3768"/>
              </a:lnSpc>
              <a:buAutoNum type="arabicPeriod"/>
            </a:pPr>
            <a:r>
              <a:rPr lang="en-US" sz="2691" dirty="0">
                <a:solidFill>
                  <a:srgbClr val="C1FF72"/>
                </a:solidFill>
                <a:latin typeface="HK Grotesk"/>
                <a:ea typeface="HK Grotesk"/>
                <a:cs typeface="HK Grotesk"/>
                <a:sym typeface="HK Grotesk"/>
              </a:rPr>
              <a:t>Encode:</a:t>
            </a:r>
            <a:r>
              <a:rPr lang="en-US" sz="2691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Convert class labels into one-hot vectors for multi-class classification.</a:t>
            </a:r>
          </a:p>
          <a:p>
            <a:pPr algn="just">
              <a:lnSpc>
                <a:spcPts val="3768"/>
              </a:lnSpc>
            </a:pPr>
            <a:endParaRPr lang="en-US" sz="2691" dirty="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algn="just">
              <a:lnSpc>
                <a:spcPts val="3768"/>
              </a:lnSpc>
            </a:pPr>
            <a:r>
              <a:rPr lang="en-US" sz="2691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Implementation uses </a:t>
            </a:r>
            <a:r>
              <a:rPr lang="en-US" sz="2691" dirty="0" err="1">
                <a:solidFill>
                  <a:srgbClr val="5CE1E6"/>
                </a:solidFill>
                <a:latin typeface="HK Grotesk"/>
                <a:ea typeface="HK Grotesk"/>
                <a:cs typeface="HK Grotesk"/>
                <a:sym typeface="HK Grotesk"/>
              </a:rPr>
              <a:t>Keras</a:t>
            </a:r>
            <a:r>
              <a:rPr lang="en-US" sz="2691" dirty="0">
                <a:solidFill>
                  <a:srgbClr val="5CE1E6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2691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utilities:</a:t>
            </a:r>
          </a:p>
          <a:p>
            <a:pPr marL="581120" lvl="1" indent="-290560" algn="just">
              <a:lnSpc>
                <a:spcPts val="3768"/>
              </a:lnSpc>
              <a:buFont typeface="Arial"/>
              <a:buChar char="•"/>
            </a:pPr>
            <a:r>
              <a:rPr lang="en-US" sz="2691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Rescaling for normalization</a:t>
            </a:r>
          </a:p>
          <a:p>
            <a:pPr marL="581120" lvl="1" indent="-290560" algn="just">
              <a:lnSpc>
                <a:spcPts val="3768"/>
              </a:lnSpc>
              <a:buFont typeface="Arial"/>
              <a:buChar char="•"/>
            </a:pPr>
            <a:r>
              <a:rPr lang="en-US" sz="2691" dirty="0" err="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to_categorical</a:t>
            </a:r>
            <a:r>
              <a:rPr lang="en-US" sz="2691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for label encoding</a:t>
            </a:r>
          </a:p>
          <a:p>
            <a:pPr algn="just">
              <a:lnSpc>
                <a:spcPts val="3768"/>
              </a:lnSpc>
            </a:pPr>
            <a:endParaRPr lang="en-US" sz="2691" dirty="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-450964"/>
            <a:ext cx="17024727" cy="10737964"/>
          </a:xfrm>
          <a:custGeom>
            <a:avLst/>
            <a:gdLst/>
            <a:ahLst/>
            <a:cxnLst/>
            <a:rect l="l" t="t" r="r" b="b"/>
            <a:pathLst>
              <a:path w="17024727" h="10737964">
                <a:moveTo>
                  <a:pt x="0" y="0"/>
                </a:moveTo>
                <a:lnTo>
                  <a:pt x="17024727" y="0"/>
                </a:lnTo>
                <a:lnTo>
                  <a:pt x="17024727" y="10737964"/>
                </a:lnTo>
                <a:lnTo>
                  <a:pt x="0" y="1073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36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934638" y="2878521"/>
            <a:ext cx="7472675" cy="6379779"/>
          </a:xfrm>
          <a:custGeom>
            <a:avLst/>
            <a:gdLst/>
            <a:ahLst/>
            <a:cxnLst/>
            <a:rect l="l" t="t" r="r" b="b"/>
            <a:pathLst>
              <a:path w="7472675" h="6379779">
                <a:moveTo>
                  <a:pt x="0" y="0"/>
                </a:moveTo>
                <a:lnTo>
                  <a:pt x="7472675" y="0"/>
                </a:lnTo>
                <a:lnTo>
                  <a:pt x="7472675" y="6379779"/>
                </a:lnTo>
                <a:lnTo>
                  <a:pt x="0" y="6379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864516" y="493202"/>
            <a:ext cx="13542797" cy="2103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69"/>
              </a:lnSpc>
            </a:pPr>
            <a:r>
              <a:rPr lang="en-US" sz="9000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CUSTOM CNN</a:t>
            </a:r>
          </a:p>
          <a:p>
            <a:pPr algn="ctr">
              <a:lnSpc>
                <a:spcPts val="6214"/>
              </a:lnSpc>
            </a:pPr>
            <a:r>
              <a:rPr lang="en-US" sz="54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ARCHITECTURE &amp; TRAINING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07846" y="3888220"/>
            <a:ext cx="8813988" cy="3649137"/>
            <a:chOff x="0" y="0"/>
            <a:chExt cx="11751984" cy="4865516"/>
          </a:xfrm>
        </p:grpSpPr>
        <p:sp>
          <p:nvSpPr>
            <p:cNvPr id="7" name="TextBox 7"/>
            <p:cNvSpPr txBox="1"/>
            <p:nvPr/>
          </p:nvSpPr>
          <p:spPr>
            <a:xfrm>
              <a:off x="0" y="-47625"/>
              <a:ext cx="10121793" cy="27426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359"/>
                </a:lnSpc>
              </a:pPr>
              <a:r>
                <a:rPr lang="en-US" sz="2399" dirty="0">
                  <a:solidFill>
                    <a:srgbClr val="C1FF72"/>
                  </a:solidFill>
                  <a:latin typeface="HK Grotesk"/>
                  <a:ea typeface="HK Grotesk"/>
                  <a:cs typeface="HK Grotesk"/>
                  <a:sym typeface="HK Grotesk"/>
                </a:rPr>
                <a:t>Model Architecture:</a:t>
              </a:r>
            </a:p>
            <a:p>
              <a:pPr marL="518136" lvl="1" indent="-259068" algn="just">
                <a:lnSpc>
                  <a:spcPts val="3359"/>
                </a:lnSpc>
                <a:buFont typeface="Arial"/>
                <a:buChar char="•"/>
              </a:pPr>
              <a:r>
                <a:rPr lang="en-US" sz="2399" dirty="0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Convolutional layers with </a:t>
              </a:r>
              <a:r>
                <a:rPr lang="en-US" sz="2399" dirty="0" err="1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ReLU</a:t>
              </a:r>
              <a:r>
                <a:rPr lang="en-US" sz="2399" dirty="0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activations</a:t>
              </a:r>
            </a:p>
            <a:p>
              <a:pPr marL="518136" lvl="1" indent="-259068" algn="just">
                <a:lnSpc>
                  <a:spcPts val="3359"/>
                </a:lnSpc>
                <a:buFont typeface="Arial"/>
                <a:buChar char="•"/>
              </a:pPr>
              <a:r>
                <a:rPr lang="en-US" sz="2399" dirty="0" err="1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MaxPooling</a:t>
              </a:r>
              <a:r>
                <a:rPr lang="en-US" sz="2399" dirty="0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layers for feature reduction</a:t>
              </a:r>
            </a:p>
            <a:p>
              <a:pPr marL="518136" lvl="1" indent="-259068" algn="just">
                <a:lnSpc>
                  <a:spcPts val="3359"/>
                </a:lnSpc>
                <a:buFont typeface="Arial"/>
                <a:buChar char="•"/>
              </a:pPr>
              <a:r>
                <a:rPr lang="en-US" sz="2399" dirty="0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Flatten layer → Fully Connected dense layers</a:t>
              </a:r>
            </a:p>
            <a:p>
              <a:pPr algn="just">
                <a:lnSpc>
                  <a:spcPts val="3359"/>
                </a:lnSpc>
              </a:pPr>
              <a:endParaRPr lang="en-US" sz="2399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678279"/>
              <a:ext cx="11751984" cy="21872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366"/>
                </a:lnSpc>
              </a:pPr>
              <a:r>
                <a:rPr lang="en-US" sz="2404">
                  <a:solidFill>
                    <a:srgbClr val="C1FF72"/>
                  </a:solidFill>
                  <a:latin typeface="HK Grotesk"/>
                  <a:ea typeface="HK Grotesk"/>
                  <a:cs typeface="HK Grotesk"/>
                  <a:sym typeface="HK Grotesk"/>
                </a:rPr>
                <a:t>Model Training:</a:t>
              </a:r>
            </a:p>
            <a:p>
              <a:pPr marL="519170" lvl="1" indent="-259585" algn="just">
                <a:lnSpc>
                  <a:spcPts val="3366"/>
                </a:lnSpc>
                <a:buFont typeface="Arial"/>
                <a:buChar char="•"/>
              </a:pPr>
              <a:r>
                <a:rPr lang="en-US" sz="2404">
                  <a:solidFill>
                    <a:srgbClr val="5CE1E6"/>
                  </a:solidFill>
                  <a:latin typeface="HK Grotesk"/>
                  <a:ea typeface="HK Grotesk"/>
                  <a:cs typeface="HK Grotesk"/>
                  <a:sym typeface="HK Grotesk"/>
                </a:rPr>
                <a:t>Optimizers:</a:t>
              </a:r>
              <a:r>
                <a:rPr lang="en-US" sz="2404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Adam </a:t>
              </a:r>
            </a:p>
            <a:p>
              <a:pPr marL="519170" lvl="1" indent="-259585" algn="just">
                <a:lnSpc>
                  <a:spcPts val="3366"/>
                </a:lnSpc>
                <a:buFont typeface="Arial"/>
                <a:buChar char="•"/>
              </a:pPr>
              <a:r>
                <a:rPr lang="en-US" sz="2404">
                  <a:solidFill>
                    <a:srgbClr val="5CE1E6"/>
                  </a:solidFill>
                  <a:latin typeface="HK Grotesk"/>
                  <a:ea typeface="HK Grotesk"/>
                  <a:cs typeface="HK Grotesk"/>
                  <a:sym typeface="HK Grotesk"/>
                </a:rPr>
                <a:t>Loss function:</a:t>
              </a:r>
              <a:r>
                <a:rPr lang="en-US" sz="2404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Categorical Crossentropy</a:t>
              </a:r>
            </a:p>
            <a:p>
              <a:pPr algn="just">
                <a:lnSpc>
                  <a:spcPts val="3366"/>
                </a:lnSpc>
              </a:pPr>
              <a:endParaRPr lang="en-US" sz="240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31637" y="-450964"/>
            <a:ext cx="17024727" cy="10737964"/>
          </a:xfrm>
          <a:custGeom>
            <a:avLst/>
            <a:gdLst/>
            <a:ahLst/>
            <a:cxnLst/>
            <a:rect l="l" t="t" r="r" b="b"/>
            <a:pathLst>
              <a:path w="17024727" h="10737964">
                <a:moveTo>
                  <a:pt x="0" y="0"/>
                </a:moveTo>
                <a:lnTo>
                  <a:pt x="17024726" y="0"/>
                </a:lnTo>
                <a:lnTo>
                  <a:pt x="17024726" y="10737964"/>
                </a:lnTo>
                <a:lnTo>
                  <a:pt x="0" y="1073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36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144000" y="2760966"/>
            <a:ext cx="7436318" cy="6359680"/>
          </a:xfrm>
          <a:custGeom>
            <a:avLst/>
            <a:gdLst/>
            <a:ahLst/>
            <a:cxnLst/>
            <a:rect l="l" t="t" r="r" b="b"/>
            <a:pathLst>
              <a:path w="7436318" h="6359680">
                <a:moveTo>
                  <a:pt x="0" y="0"/>
                </a:moveTo>
                <a:lnTo>
                  <a:pt x="7436318" y="0"/>
                </a:lnTo>
                <a:lnTo>
                  <a:pt x="7436318" y="6359680"/>
                </a:lnTo>
                <a:lnTo>
                  <a:pt x="0" y="63596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298611" y="6306519"/>
            <a:ext cx="3382478" cy="1542559"/>
          </a:xfrm>
          <a:custGeom>
            <a:avLst/>
            <a:gdLst/>
            <a:ahLst/>
            <a:cxnLst/>
            <a:rect l="l" t="t" r="r" b="b"/>
            <a:pathLst>
              <a:path w="3382478" h="1542559">
                <a:moveTo>
                  <a:pt x="0" y="0"/>
                </a:moveTo>
                <a:lnTo>
                  <a:pt x="3382479" y="0"/>
                </a:lnTo>
                <a:lnTo>
                  <a:pt x="3382479" y="1542559"/>
                </a:lnTo>
                <a:lnTo>
                  <a:pt x="0" y="15425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864516" y="493202"/>
            <a:ext cx="13542797" cy="2103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69"/>
              </a:lnSpc>
            </a:pPr>
            <a:r>
              <a:rPr lang="en-US" sz="9000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CUSTOM CNN</a:t>
            </a:r>
          </a:p>
          <a:p>
            <a:pPr algn="ctr">
              <a:lnSpc>
                <a:spcPts val="6214"/>
              </a:lnSpc>
            </a:pPr>
            <a:r>
              <a:rPr lang="en-US" sz="54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EVALUATION &amp; IMPROVEMENTS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783876"/>
            <a:ext cx="7474971" cy="1663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C1FF72"/>
                </a:solidFill>
                <a:latin typeface="HK Grotesk"/>
                <a:ea typeface="HK Grotesk"/>
                <a:cs typeface="HK Grotesk"/>
                <a:sym typeface="HK Grotesk"/>
              </a:rPr>
              <a:t>Model Evaluation: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5CE1E6"/>
                </a:solidFill>
                <a:latin typeface="HK Grotesk"/>
                <a:ea typeface="HK Grotesk"/>
                <a:cs typeface="HK Grotesk"/>
                <a:sym typeface="HK Grotesk"/>
              </a:rPr>
              <a:t>Metrics:</a:t>
            </a:r>
            <a:r>
              <a:rPr lang="en-US" sz="24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Accuracy, Precision, Recall, F1-score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Confusion matrix to analyze class-level performance</a:t>
            </a:r>
          </a:p>
          <a:p>
            <a:pPr algn="just">
              <a:lnSpc>
                <a:spcPts val="3359"/>
              </a:lnSpc>
            </a:pPr>
            <a:endParaRPr lang="en-US" sz="240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362FE5-D68F-BA6C-1C2E-29DBB44C0BFA}"/>
              </a:ext>
            </a:extLst>
          </p:cNvPr>
          <p:cNvSpPr txBox="1"/>
          <p:nvPr/>
        </p:nvSpPr>
        <p:spPr>
          <a:xfrm>
            <a:off x="3275432" y="7944759"/>
            <a:ext cx="307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Training accuracy: 0.82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1C0E7C-AF53-354B-ED7E-887690DD6A5B}"/>
              </a:ext>
            </a:extLst>
          </p:cNvPr>
          <p:cNvSpPr txBox="1"/>
          <p:nvPr/>
        </p:nvSpPr>
        <p:spPr>
          <a:xfrm>
            <a:off x="4419583" y="5749173"/>
            <a:ext cx="693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Test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31637" y="-450964"/>
            <a:ext cx="17024727" cy="10737964"/>
          </a:xfrm>
          <a:custGeom>
            <a:avLst/>
            <a:gdLst/>
            <a:ahLst/>
            <a:cxnLst/>
            <a:rect l="l" t="t" r="r" b="b"/>
            <a:pathLst>
              <a:path w="17024727" h="10737964">
                <a:moveTo>
                  <a:pt x="0" y="0"/>
                </a:moveTo>
                <a:lnTo>
                  <a:pt x="17024726" y="0"/>
                </a:lnTo>
                <a:lnTo>
                  <a:pt x="17024726" y="10737964"/>
                </a:lnTo>
                <a:lnTo>
                  <a:pt x="0" y="1073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3699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/>
          <p:cNvSpPr/>
          <p:nvPr/>
        </p:nvSpPr>
        <p:spPr>
          <a:xfrm>
            <a:off x="4478992" y="4145421"/>
            <a:ext cx="7243926" cy="553523"/>
          </a:xfrm>
          <a:custGeom>
            <a:avLst/>
            <a:gdLst/>
            <a:ahLst/>
            <a:cxnLst/>
            <a:rect l="l" t="t" r="r" b="b"/>
            <a:pathLst>
              <a:path w="7243926" h="553523">
                <a:moveTo>
                  <a:pt x="0" y="0"/>
                </a:moveTo>
                <a:lnTo>
                  <a:pt x="7243926" y="0"/>
                </a:lnTo>
                <a:lnTo>
                  <a:pt x="7243926" y="553522"/>
                </a:lnTo>
                <a:lnTo>
                  <a:pt x="0" y="5535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" name="Freeform 5"/>
          <p:cNvSpPr/>
          <p:nvPr/>
        </p:nvSpPr>
        <p:spPr>
          <a:xfrm>
            <a:off x="4478992" y="5293918"/>
            <a:ext cx="7243926" cy="536587"/>
          </a:xfrm>
          <a:custGeom>
            <a:avLst/>
            <a:gdLst/>
            <a:ahLst/>
            <a:cxnLst/>
            <a:rect l="l" t="t" r="r" b="b"/>
            <a:pathLst>
              <a:path w="7243926" h="536587">
                <a:moveTo>
                  <a:pt x="0" y="0"/>
                </a:moveTo>
                <a:lnTo>
                  <a:pt x="7243926" y="0"/>
                </a:lnTo>
                <a:lnTo>
                  <a:pt x="7243926" y="536587"/>
                </a:lnTo>
                <a:lnTo>
                  <a:pt x="0" y="5365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298275" y="6494334"/>
            <a:ext cx="7424643" cy="468665"/>
          </a:xfrm>
          <a:custGeom>
            <a:avLst/>
            <a:gdLst/>
            <a:ahLst/>
            <a:cxnLst/>
            <a:rect l="l" t="t" r="r" b="b"/>
            <a:pathLst>
              <a:path w="7424643" h="468665">
                <a:moveTo>
                  <a:pt x="0" y="0"/>
                </a:moveTo>
                <a:lnTo>
                  <a:pt x="7424643" y="0"/>
                </a:lnTo>
                <a:lnTo>
                  <a:pt x="7424643" y="468666"/>
                </a:lnTo>
                <a:lnTo>
                  <a:pt x="0" y="4686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448775" y="7909738"/>
            <a:ext cx="7123642" cy="489750"/>
          </a:xfrm>
          <a:custGeom>
            <a:avLst/>
            <a:gdLst/>
            <a:ahLst/>
            <a:cxnLst/>
            <a:rect l="l" t="t" r="r" b="b"/>
            <a:pathLst>
              <a:path w="7123642" h="489750">
                <a:moveTo>
                  <a:pt x="0" y="0"/>
                </a:moveTo>
                <a:lnTo>
                  <a:pt x="7123643" y="0"/>
                </a:lnTo>
                <a:lnTo>
                  <a:pt x="7123643" y="489751"/>
                </a:lnTo>
                <a:lnTo>
                  <a:pt x="0" y="4897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002114" y="9317699"/>
            <a:ext cx="8016965" cy="449130"/>
          </a:xfrm>
          <a:custGeom>
            <a:avLst/>
            <a:gdLst/>
            <a:ahLst/>
            <a:cxnLst/>
            <a:rect l="l" t="t" r="r" b="b"/>
            <a:pathLst>
              <a:path w="8016965" h="449130">
                <a:moveTo>
                  <a:pt x="0" y="0"/>
                </a:moveTo>
                <a:lnTo>
                  <a:pt x="8016965" y="0"/>
                </a:lnTo>
                <a:lnTo>
                  <a:pt x="8016965" y="449129"/>
                </a:lnTo>
                <a:lnTo>
                  <a:pt x="0" y="4491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864516" y="493202"/>
            <a:ext cx="13542797" cy="2103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69"/>
              </a:lnSpc>
            </a:pPr>
            <a:r>
              <a:rPr lang="en-US" sz="9000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CUSTOM CNN</a:t>
            </a:r>
          </a:p>
          <a:p>
            <a:pPr algn="ctr">
              <a:lnSpc>
                <a:spcPts val="6214"/>
              </a:lnSpc>
            </a:pPr>
            <a:r>
              <a:rPr lang="en-US" sz="54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EVALUATION &amp; IMPROVEMENTS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09911" y="2847155"/>
            <a:ext cx="12824056" cy="1081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66"/>
              </a:lnSpc>
            </a:pPr>
            <a:r>
              <a:rPr lang="en-US" sz="1976">
                <a:solidFill>
                  <a:srgbClr val="C1FF72"/>
                </a:solidFill>
                <a:latin typeface="HK Grotesk"/>
                <a:ea typeface="HK Grotesk"/>
                <a:cs typeface="HK Grotesk"/>
                <a:sym typeface="HK Grotesk"/>
              </a:rPr>
              <a:t>Improving the Model:</a:t>
            </a:r>
          </a:p>
          <a:p>
            <a:pPr marL="453390" lvl="1" indent="-226695" algn="just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Added more convolutional layers for deeper feature extraction</a:t>
            </a:r>
          </a:p>
          <a:p>
            <a:pPr marL="906780" lvl="2" indent="-302260" algn="just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Added 1 more layer (previously only had 2) + Dropout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09911" y="7293110"/>
            <a:ext cx="727948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Added Hyperparameter turning - Earling Stopping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409911" y="8570939"/>
            <a:ext cx="1047106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Applied data augmentation (rotations, flips, shifts) to improve generalization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09911" y="4711326"/>
            <a:ext cx="7829428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2" indent="-302260" algn="just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Added BatchNormalization +  GlobalAveragePooling2D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09911" y="5928612"/>
            <a:ext cx="7829428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2" indent="-302260" algn="just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Added Regularizer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3547460" y="9136724"/>
            <a:ext cx="8926273" cy="828407"/>
            <a:chOff x="0" y="0"/>
            <a:chExt cx="2350953" cy="21818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350953" cy="218181"/>
            </a:xfrm>
            <a:custGeom>
              <a:avLst/>
              <a:gdLst/>
              <a:ahLst/>
              <a:cxnLst/>
              <a:rect l="l" t="t" r="r" b="b"/>
              <a:pathLst>
                <a:path w="2350953" h="218181">
                  <a:moveTo>
                    <a:pt x="44233" y="0"/>
                  </a:moveTo>
                  <a:lnTo>
                    <a:pt x="2306719" y="0"/>
                  </a:lnTo>
                  <a:cubicBezTo>
                    <a:pt x="2331149" y="0"/>
                    <a:pt x="2350953" y="19804"/>
                    <a:pt x="2350953" y="44233"/>
                  </a:cubicBezTo>
                  <a:lnTo>
                    <a:pt x="2350953" y="173948"/>
                  </a:lnTo>
                  <a:cubicBezTo>
                    <a:pt x="2350953" y="185679"/>
                    <a:pt x="2346292" y="196930"/>
                    <a:pt x="2337997" y="205226"/>
                  </a:cubicBezTo>
                  <a:cubicBezTo>
                    <a:pt x="2329702" y="213521"/>
                    <a:pt x="2318451" y="218181"/>
                    <a:pt x="2306719" y="218181"/>
                  </a:cubicBezTo>
                  <a:lnTo>
                    <a:pt x="44233" y="218181"/>
                  </a:lnTo>
                  <a:cubicBezTo>
                    <a:pt x="32502" y="218181"/>
                    <a:pt x="21251" y="213521"/>
                    <a:pt x="12956" y="205226"/>
                  </a:cubicBezTo>
                  <a:cubicBezTo>
                    <a:pt x="4660" y="196930"/>
                    <a:pt x="0" y="185679"/>
                    <a:pt x="0" y="173948"/>
                  </a:cubicBezTo>
                  <a:lnTo>
                    <a:pt x="0" y="44233"/>
                  </a:lnTo>
                  <a:cubicBezTo>
                    <a:pt x="0" y="32502"/>
                    <a:pt x="4660" y="21251"/>
                    <a:pt x="12956" y="12956"/>
                  </a:cubicBezTo>
                  <a:cubicBezTo>
                    <a:pt x="21251" y="4660"/>
                    <a:pt x="32502" y="0"/>
                    <a:pt x="442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7ED957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350953" cy="26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9AFB13E-59B5-87F6-3D97-874B36031144}"/>
              </a:ext>
            </a:extLst>
          </p:cNvPr>
          <p:cNvSpPr txBox="1"/>
          <p:nvPr/>
        </p:nvSpPr>
        <p:spPr>
          <a:xfrm>
            <a:off x="13506123" y="4145421"/>
            <a:ext cx="307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Training accuracy: 0.85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F2AF12-AA05-EE80-5D28-60511306E9F5}"/>
              </a:ext>
            </a:extLst>
          </p:cNvPr>
          <p:cNvSpPr txBox="1"/>
          <p:nvPr/>
        </p:nvSpPr>
        <p:spPr>
          <a:xfrm>
            <a:off x="13491509" y="5247110"/>
            <a:ext cx="307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Training accuracy: 0.91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9D4E16-14A9-1E25-FE68-1031C889BBC1}"/>
              </a:ext>
            </a:extLst>
          </p:cNvPr>
          <p:cNvSpPr txBox="1"/>
          <p:nvPr/>
        </p:nvSpPr>
        <p:spPr>
          <a:xfrm>
            <a:off x="13526999" y="6464250"/>
            <a:ext cx="307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Training accuracy: 0.93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6E1224-9BEF-DF2F-B8B7-11E999FE136B}"/>
              </a:ext>
            </a:extLst>
          </p:cNvPr>
          <p:cNvSpPr txBox="1"/>
          <p:nvPr/>
        </p:nvSpPr>
        <p:spPr>
          <a:xfrm>
            <a:off x="13526999" y="7947857"/>
            <a:ext cx="307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Training accuracy: 0.94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320823-38DD-E8F2-8FC4-BF05DB5A0840}"/>
              </a:ext>
            </a:extLst>
          </p:cNvPr>
          <p:cNvSpPr txBox="1"/>
          <p:nvPr/>
        </p:nvSpPr>
        <p:spPr>
          <a:xfrm>
            <a:off x="13526999" y="9229681"/>
            <a:ext cx="307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Training accuracy: 0.74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 flipV="1">
            <a:off x="674568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13075211" y="856751"/>
            <a:ext cx="4499518" cy="7471293"/>
          </a:xfrm>
          <a:custGeom>
            <a:avLst/>
            <a:gdLst/>
            <a:ahLst/>
            <a:cxnLst/>
            <a:rect l="l" t="t" r="r" b="b"/>
            <a:pathLst>
              <a:path w="4499518" h="7471293">
                <a:moveTo>
                  <a:pt x="4499518" y="0"/>
                </a:moveTo>
                <a:lnTo>
                  <a:pt x="0" y="0"/>
                </a:lnTo>
                <a:lnTo>
                  <a:pt x="0" y="7471293"/>
                </a:lnTo>
                <a:lnTo>
                  <a:pt x="4499518" y="7471293"/>
                </a:lnTo>
                <a:lnTo>
                  <a:pt x="4499518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>
            <a:off x="2113643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73876" y="1702316"/>
            <a:ext cx="12401335" cy="206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39"/>
              </a:lnSpc>
            </a:pPr>
            <a:r>
              <a:rPr lang="en-US" sz="7114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TRANSFER LEARNING APPROACH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0466" y="4259912"/>
            <a:ext cx="9162551" cy="2256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1"/>
              </a:lnSpc>
            </a:pPr>
            <a:r>
              <a:rPr lang="en-US" sz="255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Instead of evaluating multiple architectures, our approach focused exclusively on MobileNetV2 (pre-trained on ImageNet). The model was tested in three different configurations, varying which layers were frozen and the extent of fine-tuning, in order to compare performance and training time.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553</Words>
  <Application>Microsoft Macintosh PowerPoint</Application>
  <PresentationFormat>Custom</PresentationFormat>
  <Paragraphs>105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HK Grotesk Italics</vt:lpstr>
      <vt:lpstr>Montserrat Bold</vt:lpstr>
      <vt:lpstr>Arial</vt:lpstr>
      <vt:lpstr>Poppins</vt:lpstr>
      <vt:lpstr>Calibri</vt:lpstr>
      <vt:lpstr>Glacial Indifference Bold</vt:lpstr>
      <vt:lpstr>HK Grotesk</vt:lpstr>
      <vt:lpstr>HK Grotesk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classification using CNN and Transfer Learning</dc:title>
  <dc:creator>Anirudh Unni</dc:creator>
  <cp:lastModifiedBy>Rocio Vasquez</cp:lastModifiedBy>
  <cp:revision>4</cp:revision>
  <dcterms:created xsi:type="dcterms:W3CDTF">2006-08-16T00:00:00Z</dcterms:created>
  <dcterms:modified xsi:type="dcterms:W3CDTF">2025-08-29T12:32:24Z</dcterms:modified>
  <dc:identifier>DAGxcACA0fg</dc:identifier>
</cp:coreProperties>
</file>